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15"/>
  </p:notesMasterIdLst>
  <p:sldIdLst>
    <p:sldId id="256" r:id="rId5"/>
    <p:sldId id="322" r:id="rId6"/>
    <p:sldId id="327" r:id="rId7"/>
    <p:sldId id="328" r:id="rId8"/>
    <p:sldId id="329" r:id="rId9"/>
    <p:sldId id="330" r:id="rId10"/>
    <p:sldId id="331" r:id="rId11"/>
    <p:sldId id="332" r:id="rId12"/>
    <p:sldId id="333" r:id="rId13"/>
    <p:sldId id="287" r:id="rId14"/>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35" roundtripDataSignature="AMtx7mg4idoaeQgzJdiO1oOQTqufjXAML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306C90-1D48-4959-BB42-5CC5FBBF9A04}" v="58" dt="2020-08-10T08:14:21.1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6" d="100"/>
          <a:sy n="56" d="100"/>
        </p:scale>
        <p:origin x="610"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39"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38" Type="http://schemas.openxmlformats.org/officeDocument/2006/relationships/theme" Target="theme/theme1.xml"/><Relationship Id="rId2" Type="http://schemas.openxmlformats.org/officeDocument/2006/relationships/customXml" Target="../customXml/item2.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notesMaster" Target="notesMasters/notesMaster1.xml"/><Relationship Id="rId36"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35" Type="http://customschemas.google.com/relationships/presentationmetadata" Target="meta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INDI SNSACD" userId="S::hindisnsacd@snscecbe.onmicrosoft.com::ae93e60b-a346-4183-bba7-e3b08bfb4e39" providerId="AD" clId="Web-{72306C90-1D48-4959-BB42-5CC5FBBF9A04}"/>
    <pc:docChg chg="modSld">
      <pc:chgData name="HINDI SNSACD" userId="S::hindisnsacd@snscecbe.onmicrosoft.com::ae93e60b-a346-4183-bba7-e3b08bfb4e39" providerId="AD" clId="Web-{72306C90-1D48-4959-BB42-5CC5FBBF9A04}" dt="2020-08-10T08:14:21.115" v="57" actId="20577"/>
      <pc:docMkLst>
        <pc:docMk/>
      </pc:docMkLst>
      <pc:sldChg chg="modSp">
        <pc:chgData name="HINDI SNSACD" userId="S::hindisnsacd@snscecbe.onmicrosoft.com::ae93e60b-a346-4183-bba7-e3b08bfb4e39" providerId="AD" clId="Web-{72306C90-1D48-4959-BB42-5CC5FBBF9A04}" dt="2020-08-10T08:14:21.036" v="56" actId="20577"/>
        <pc:sldMkLst>
          <pc:docMk/>
          <pc:sldMk cId="3772003830" sldId="290"/>
        </pc:sldMkLst>
        <pc:spChg chg="mod">
          <ac:chgData name="HINDI SNSACD" userId="S::hindisnsacd@snscecbe.onmicrosoft.com::ae93e60b-a346-4183-bba7-e3b08bfb4e39" providerId="AD" clId="Web-{72306C90-1D48-4959-BB42-5CC5FBBF9A04}" dt="2020-08-10T08:14:21.036" v="56" actId="20577"/>
          <ac:spMkLst>
            <pc:docMk/>
            <pc:sldMk cId="3772003830" sldId="290"/>
            <ac:spMk id="2" creationId="{CD4C22AF-3346-4BB9-B810-F9BA18EEBE2F}"/>
          </ac:spMkLst>
        </pc:spChg>
      </pc:sldChg>
      <pc:sldChg chg="modSp">
        <pc:chgData name="HINDI SNSACD" userId="S::hindisnsacd@snscecbe.onmicrosoft.com::ae93e60b-a346-4183-bba7-e3b08bfb4e39" providerId="AD" clId="Web-{72306C90-1D48-4959-BB42-5CC5FBBF9A04}" dt="2020-08-10T08:12:52.343" v="50" actId="20577"/>
        <pc:sldMkLst>
          <pc:docMk/>
          <pc:sldMk cId="3953993049" sldId="292"/>
        </pc:sldMkLst>
        <pc:spChg chg="mod">
          <ac:chgData name="HINDI SNSACD" userId="S::hindisnsacd@snscecbe.onmicrosoft.com::ae93e60b-a346-4183-bba7-e3b08bfb4e39" providerId="AD" clId="Web-{72306C90-1D48-4959-BB42-5CC5FBBF9A04}" dt="2020-08-10T08:12:52.343" v="50" actId="20577"/>
          <ac:spMkLst>
            <pc:docMk/>
            <pc:sldMk cId="3953993049" sldId="292"/>
            <ac:spMk id="2" creationId="{CD4C22AF-3346-4BB9-B810-F9BA18EEBE2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816693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1960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12"/>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2"/>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2"/>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34"/>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34"/>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3" name="Google Shape;83;p34"/>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4"/>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4"/>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 name="Google Shape;30;p26"/>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6"/>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6"/>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2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6" name="Google Shape;36;p27"/>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7"/>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7"/>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28"/>
          <p:cNvSpPr txBox="1">
            <a:spLocks noGrp="1"/>
          </p:cNvSpPr>
          <p:nvPr>
            <p:ph type="title"/>
          </p:nvPr>
        </p:nvSpPr>
        <p:spPr>
          <a:xfrm>
            <a:off x="2976664" y="274638"/>
            <a:ext cx="5710136"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2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2" name="Google Shape;42;p2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3" name="Google Shape;43;p28"/>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8"/>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8"/>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2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2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2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1" name="Google Shape;51;p2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2" name="Google Shape;52;p29"/>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9"/>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9"/>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30"/>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0"/>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0"/>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3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3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3" name="Google Shape;63;p3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4" name="Google Shape;64;p31"/>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1"/>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3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32"/>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0" name="Google Shape;70;p3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1" name="Google Shape;71;p32"/>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2"/>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2"/>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3"/>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33"/>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3"/>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3"/>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pic>
        <p:nvPicPr>
          <p:cNvPr id="15" name="Google Shape;15;p11"/>
          <p:cNvPicPr preferRelativeResize="0"/>
          <p:nvPr/>
        </p:nvPicPr>
        <p:blipFill rotWithShape="1">
          <a:blip r:embed="rId12">
            <a:alphaModFix/>
          </a:blip>
          <a:srcRect/>
          <a:stretch/>
        </p:blipFill>
        <p:spPr>
          <a:xfrm>
            <a:off x="15851544" y="354999"/>
            <a:ext cx="2148469" cy="1298612"/>
          </a:xfrm>
          <a:prstGeom prst="rect">
            <a:avLst/>
          </a:prstGeom>
          <a:noFill/>
          <a:ln>
            <a:noFill/>
          </a:ln>
        </p:spPr>
      </p:pic>
      <p:pic>
        <p:nvPicPr>
          <p:cNvPr id="9" name="Picture 8" descr="Logo1.png"/>
          <p:cNvPicPr>
            <a:picLocks noChangeAspect="1"/>
          </p:cNvPicPr>
          <p:nvPr userDrawn="1"/>
        </p:nvPicPr>
        <p:blipFill>
          <a:blip r:embed="rId13"/>
          <a:stretch>
            <a:fillRect/>
          </a:stretch>
        </p:blipFill>
        <p:spPr>
          <a:xfrm>
            <a:off x="272374" y="233464"/>
            <a:ext cx="1715094" cy="1790219"/>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www.hindi2dictionary.com/hindi-grammar/tatpurush-samas.html" TargetMode="External"/><Relationship Id="rId7" Type="http://schemas.openxmlformats.org/officeDocument/2006/relationships/hyperlink" Target="http://www.hindi2dictionary.com/hindi-grammar/bahuvrihi-samas.html" TargetMode="External"/><Relationship Id="rId2" Type="http://schemas.openxmlformats.org/officeDocument/2006/relationships/hyperlink" Target="http://www.hindi2dictionary.com/hindi-grammar/avyayibhav-samas.html" TargetMode="External"/><Relationship Id="rId1" Type="http://schemas.openxmlformats.org/officeDocument/2006/relationships/slideLayout" Target="../slideLayouts/slideLayout6.xml"/><Relationship Id="rId6" Type="http://schemas.openxmlformats.org/officeDocument/2006/relationships/hyperlink" Target="http://www.hindi2dictionary.com/hindi-grammar/karmadharaya-samas.html" TargetMode="External"/><Relationship Id="rId5" Type="http://schemas.openxmlformats.org/officeDocument/2006/relationships/hyperlink" Target="http://www.hindi2dictionary.com/hindi-grammar/dvandva-samas.html" TargetMode="External"/><Relationship Id="rId4" Type="http://schemas.openxmlformats.org/officeDocument/2006/relationships/hyperlink" Target="http://www.hindi2dictionary.com/hindi-grammar/dvigu-samas.html"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hindi2dictionary.com/hindi-grammar/yathavadhi-ka-samas.html" TargetMode="External"/><Relationship Id="rId2" Type="http://schemas.openxmlformats.org/officeDocument/2006/relationships/hyperlink" Target="http://www.hindi2dictionary.com/hindi-grammar/aajanm-ka-samas.html" TargetMode="External"/><Relationship Id="rId1" Type="http://schemas.openxmlformats.org/officeDocument/2006/relationships/slideLayout" Target="../slideLayouts/slideLayout6.xml"/><Relationship Id="rId6" Type="http://schemas.openxmlformats.org/officeDocument/2006/relationships/hyperlink" Target="http://www.hindi2dictionary.com/hindi-grammar/nidar-ka-samas.html" TargetMode="External"/><Relationship Id="rId5" Type="http://schemas.openxmlformats.org/officeDocument/2006/relationships/hyperlink" Target="http://www.hindi2dictionary.com/hindi-grammar/bekasur-ka-samas.html" TargetMode="External"/><Relationship Id="rId4" Type="http://schemas.openxmlformats.org/officeDocument/2006/relationships/hyperlink" Target="http://www.hindi2dictionary.com/hindi-grammar/yathakram-ka-samas.html"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hindi2dictionary.com/hindi-grammar/rajputra-ka-samas.html" TargetMode="External"/><Relationship Id="rId2" Type="http://schemas.openxmlformats.org/officeDocument/2006/relationships/hyperlink" Target="http://www.hindi2dictionary.com/hindi-grammar/vidyalaya-ka-samas.html" TargetMode="External"/><Relationship Id="rId1" Type="http://schemas.openxmlformats.org/officeDocument/2006/relationships/slideLayout" Target="../slideLayouts/slideLayout6.xml"/><Relationship Id="rId6" Type="http://schemas.openxmlformats.org/officeDocument/2006/relationships/hyperlink" Target="http://www.hindi2dictionary.com/hindi-grammar/janmandh-ka-samas.html" TargetMode="External"/><Relationship Id="rId5" Type="http://schemas.openxmlformats.org/officeDocument/2006/relationships/hyperlink" Target="http://www.hindi2dictionary.com/hindi-grammar/chidimar-ka-samas.html" TargetMode="External"/><Relationship Id="rId4" Type="http://schemas.openxmlformats.org/officeDocument/2006/relationships/hyperlink" Target="http://www.hindi2dictionary.com/hindi-grammar/munhtod-ka-samas.html"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hindi2dictionary.com/hindi-grammar/navratra-ka-samas.html" TargetMode="External"/><Relationship Id="rId2" Type="http://schemas.openxmlformats.org/officeDocument/2006/relationships/hyperlink" Target="http://www.hindi2dictionary.com/hindi-grammar/trilok-ka-samas.html" TargetMode="External"/><Relationship Id="rId1" Type="http://schemas.openxmlformats.org/officeDocument/2006/relationships/slideLayout" Target="../slideLayouts/slideLayout6.xml"/><Relationship Id="rId6" Type="http://schemas.openxmlformats.org/officeDocument/2006/relationships/hyperlink" Target="http://www.hindi2dictionary.com/hindi-grammar/panchtatv-ka-samas.html" TargetMode="External"/><Relationship Id="rId5" Type="http://schemas.openxmlformats.org/officeDocument/2006/relationships/hyperlink" Target="http://www.hindi2dictionary.com/hindi-grammar/dusuti-ka-samas.html" TargetMode="External"/><Relationship Id="rId4" Type="http://schemas.openxmlformats.org/officeDocument/2006/relationships/hyperlink" Target="http://www.hindi2dictionary.com/hindi-grammar/athanni-ka-samas.html"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hindi2dictionary.com/hindi-grammar/sita-ram-ka-samas.html" TargetMode="External"/><Relationship Id="rId2" Type="http://schemas.openxmlformats.org/officeDocument/2006/relationships/hyperlink" Target="http://www.hindi2dictionary.com/hindi-grammar/paap-punya-ka-samas.html" TargetMode="External"/><Relationship Id="rId1" Type="http://schemas.openxmlformats.org/officeDocument/2006/relationships/slideLayout" Target="../slideLayouts/slideLayout6.xml"/><Relationship Id="rId6" Type="http://schemas.openxmlformats.org/officeDocument/2006/relationships/hyperlink" Target="http://www.hindi2dictionary.com/hindi-grammar/ann-jal-ka-samas.html" TargetMode="External"/><Relationship Id="rId5" Type="http://schemas.openxmlformats.org/officeDocument/2006/relationships/hyperlink" Target="http://www.hindi2dictionary.com/hindi-grammar/khara-khota-ka-samas.html" TargetMode="External"/><Relationship Id="rId4" Type="http://schemas.openxmlformats.org/officeDocument/2006/relationships/hyperlink" Target="http://www.hindi2dictionary.com/hindi-grammar/unch-neech-ka-samas.html"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hindi2dictionary.com/hindi-grammar/dahi-vada-ka-samas.html" TargetMode="External"/><Relationship Id="rId2" Type="http://schemas.openxmlformats.org/officeDocument/2006/relationships/hyperlink" Target="http://www.hindi2dictionary.com/hindi-grammar/chandramukh-ka-samas.html" TargetMode="External"/><Relationship Id="rId1" Type="http://schemas.openxmlformats.org/officeDocument/2006/relationships/slideLayout" Target="../slideLayouts/slideLayout6.xml"/><Relationship Id="rId6" Type="http://schemas.openxmlformats.org/officeDocument/2006/relationships/hyperlink" Target="http://www.hindi2dictionary.com/hindi-grammar/neel-gagan-ka-samas.html" TargetMode="External"/><Relationship Id="rId5" Type="http://schemas.openxmlformats.org/officeDocument/2006/relationships/hyperlink" Target="http://www.hindi2dictionary.com/hindi-grammar/charan-kamal-ka-samas.html" TargetMode="External"/><Relationship Id="rId4" Type="http://schemas.openxmlformats.org/officeDocument/2006/relationships/hyperlink" Target="http://www.hindi2dictionary.com/hindi-grammar/gurudev-ka-samas.html"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hindi2dictionary.com/hindi-grammar/veenapani-ka-samas.html" TargetMode="External"/><Relationship Id="rId2" Type="http://schemas.openxmlformats.org/officeDocument/2006/relationships/hyperlink" Target="http://www.hindi2dictionary.com/hindi-grammar/trinetra-ka-samas.html" TargetMode="External"/><Relationship Id="rId1" Type="http://schemas.openxmlformats.org/officeDocument/2006/relationships/slideLayout" Target="../slideLayouts/slideLayout6.xml"/><Relationship Id="rId6" Type="http://schemas.openxmlformats.org/officeDocument/2006/relationships/hyperlink" Target="http://www.hindi2dictionary.com/hindi-grammar/girdhar-ka-samas.html" TargetMode="External"/><Relationship Id="rId5" Type="http://schemas.openxmlformats.org/officeDocument/2006/relationships/hyperlink" Target="http://www.hindi2dictionary.com/hindi-grammar/gajanan-ka-samas.html" TargetMode="External"/><Relationship Id="rId4" Type="http://schemas.openxmlformats.org/officeDocument/2006/relationships/hyperlink" Target="http://www.hindi2dictionary.com/hindi-grammar/shwetambar-ka-sama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Shape 166"/>
        <p:cNvGrpSpPr/>
        <p:nvPr/>
      </p:nvGrpSpPr>
      <p:grpSpPr>
        <a:xfrm>
          <a:off x="0" y="0"/>
          <a:ext cx="0" cy="0"/>
          <a:chOff x="0" y="0"/>
          <a:chExt cx="0" cy="0"/>
        </a:xfrm>
      </p:grpSpPr>
      <p:sp>
        <p:nvSpPr>
          <p:cNvPr id="167" name="Google Shape;167;p1"/>
          <p:cNvSpPr/>
          <p:nvPr/>
        </p:nvSpPr>
        <p:spPr>
          <a:xfrm>
            <a:off x="15659100" y="0"/>
            <a:ext cx="2628900" cy="10287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
          <p:cNvSpPr/>
          <p:nvPr/>
        </p:nvSpPr>
        <p:spPr>
          <a:xfrm>
            <a:off x="16925778" y="1904460"/>
            <a:ext cx="47771" cy="838254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9" name="Google Shape;169;p1"/>
          <p:cNvPicPr preferRelativeResize="0"/>
          <p:nvPr/>
        </p:nvPicPr>
        <p:blipFill rotWithShape="1">
          <a:blip r:embed="rId3">
            <a:alphaModFix/>
          </a:blip>
          <a:srcRect/>
          <a:stretch/>
        </p:blipFill>
        <p:spPr>
          <a:xfrm>
            <a:off x="15851544" y="354999"/>
            <a:ext cx="2148469" cy="1298612"/>
          </a:xfrm>
          <a:prstGeom prst="rect">
            <a:avLst/>
          </a:prstGeom>
          <a:noFill/>
          <a:ln>
            <a:noFill/>
          </a:ln>
        </p:spPr>
      </p:pic>
      <p:sp>
        <p:nvSpPr>
          <p:cNvPr id="170" name="Google Shape;170;p1"/>
          <p:cNvSpPr/>
          <p:nvPr/>
        </p:nvSpPr>
        <p:spPr>
          <a:xfrm>
            <a:off x="2218234" y="3792681"/>
            <a:ext cx="11844130" cy="2123618"/>
          </a:xfrm>
          <a:prstGeom prst="rect">
            <a:avLst/>
          </a:prstGeom>
          <a:noFill/>
          <a:ln>
            <a:noFill/>
          </a:ln>
        </p:spPr>
        <p:txBody>
          <a:bodyPr spcFirstLastPara="1" wrap="square" lIns="91425" tIns="45700" rIns="91425" bIns="45700" anchor="t" anchorCtr="0">
            <a:spAutoFit/>
          </a:bodyPr>
          <a:lstStyle/>
          <a:p>
            <a:pPr algn="ctr"/>
            <a:r>
              <a:rPr lang="hi-IN" sz="6600" b="1" dirty="0" smtClean="0"/>
              <a:t>समास</a:t>
            </a:r>
            <a:endParaRPr lang="en-US" sz="6600" b="1" dirty="0" smtClean="0"/>
          </a:p>
          <a:p>
            <a:pPr algn="ctr"/>
            <a:r>
              <a:rPr lang="en-US" sz="6600" b="1" dirty="0" err="1"/>
              <a:t>Samas</a:t>
            </a:r>
            <a:endParaRPr lang="en-US" sz="6600" dirty="0" smtClean="0"/>
          </a:p>
        </p:txBody>
      </p:sp>
      <p:sp>
        <p:nvSpPr>
          <p:cNvPr id="171" name="Google Shape;171;p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888888"/>
                </a:solidFill>
              </a:rPr>
              <a:pPr marL="0" lvl="0" indent="0" algn="r" rtl="0">
                <a:spcBef>
                  <a:spcPts val="0"/>
                </a:spcBef>
                <a:spcAft>
                  <a:spcPts val="0"/>
                </a:spcAft>
                <a:buNone/>
              </a:pPr>
              <a:t>1</a:t>
            </a:fld>
            <a:endParaRPr>
              <a:solidFill>
                <a:srgbClr val="888888"/>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1F2CDB-252E-42B1-9F4C-0AF6E427A616}"/>
              </a:ext>
            </a:extLst>
          </p:cNvPr>
          <p:cNvSpPr>
            <a:spLocks noGrp="1"/>
          </p:cNvSpPr>
          <p:nvPr>
            <p:ph type="title"/>
          </p:nvPr>
        </p:nvSpPr>
        <p:spPr>
          <a:xfrm>
            <a:off x="4031671" y="3408218"/>
            <a:ext cx="8853055" cy="2820411"/>
          </a:xfrm>
        </p:spPr>
        <p:txBody>
          <a:bodyPr>
            <a:normAutofit/>
          </a:bodyPr>
          <a:lstStyle/>
          <a:p>
            <a:r>
              <a:rPr lang="hi-IN" sz="6600" dirty="0"/>
              <a:t>धन्यवाद</a:t>
            </a:r>
            <a:endParaRPr lang="en-IN" sz="6600" dirty="0"/>
          </a:p>
        </p:txBody>
      </p:sp>
      <p:sp>
        <p:nvSpPr>
          <p:cNvPr id="3" name="Slide Number Placeholder 2">
            <a:extLst>
              <a:ext uri="{FF2B5EF4-FFF2-40B4-BE49-F238E27FC236}">
                <a16:creationId xmlns="" xmlns:a16="http://schemas.microsoft.com/office/drawing/2014/main" id="{0663AED7-A914-4269-B5ED-B423D2DE0FF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10</a:t>
            </a:fld>
            <a:endParaRPr lang="en-US"/>
          </a:p>
        </p:txBody>
      </p:sp>
    </p:spTree>
    <p:extLst>
      <p:ext uri="{BB962C8B-B14F-4D97-AF65-F5344CB8AC3E}">
        <p14:creationId xmlns:p14="http://schemas.microsoft.com/office/powerpoint/2010/main" val="1461835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5564" y="2035197"/>
            <a:ext cx="16807218" cy="7604103"/>
          </a:xfrm>
        </p:spPr>
        <p:txBody>
          <a:bodyPr>
            <a:normAutofit/>
          </a:bodyPr>
          <a:lstStyle/>
          <a:p>
            <a:pPr algn="l"/>
            <a:r>
              <a:rPr lang="hi-IN" sz="4000" dirty="0"/>
              <a:t>समास का तात्पर्य है </a:t>
            </a:r>
            <a:r>
              <a:rPr lang="hi-IN" sz="4000" i="1" dirty="0"/>
              <a:t>"संक्षिप्तीकरण"</a:t>
            </a:r>
            <a:r>
              <a:rPr lang="hi-IN" sz="4000" dirty="0"/>
              <a:t> </a:t>
            </a:r>
            <a:r>
              <a:rPr lang="en-US" sz="4000" dirty="0" smtClean="0"/>
              <a:t/>
            </a:r>
            <a:br>
              <a:rPr lang="en-US" sz="4000" dirty="0" smtClean="0"/>
            </a:br>
            <a:r>
              <a:rPr lang="hi-IN" sz="4000" dirty="0"/>
              <a:t/>
            </a:r>
            <a:br>
              <a:rPr lang="hi-IN" sz="4000" dirty="0"/>
            </a:br>
            <a:r>
              <a:rPr lang="hi-IN" sz="4000" dirty="0"/>
              <a:t>दो या दो से अधिक शब्दों से मिलकर बने हुए एक नवीन एवं सार्थक शब्द को समास (</a:t>
            </a:r>
            <a:r>
              <a:rPr lang="en-US" sz="4000" dirty="0" err="1"/>
              <a:t>Samas</a:t>
            </a:r>
            <a:r>
              <a:rPr lang="en-US" sz="4000" dirty="0"/>
              <a:t>) </a:t>
            </a:r>
            <a:r>
              <a:rPr lang="hi-IN" sz="4000" dirty="0"/>
              <a:t>कहते हैं। </a:t>
            </a:r>
            <a:br>
              <a:rPr lang="hi-IN" sz="4000" dirty="0"/>
            </a:br>
            <a:r>
              <a:rPr lang="en-US" sz="4000" dirty="0" smtClean="0"/>
              <a:t/>
            </a:r>
            <a:br>
              <a:rPr lang="en-US" sz="4000" dirty="0" smtClean="0"/>
            </a:br>
            <a:r>
              <a:rPr lang="hi-IN" sz="4000" b="1" dirty="0" smtClean="0"/>
              <a:t>उदाहरण</a:t>
            </a:r>
            <a:r>
              <a:rPr lang="hi-IN" sz="4000" dirty="0" smtClean="0"/>
              <a:t> </a:t>
            </a:r>
            <a:r>
              <a:rPr lang="hi-IN" sz="4000" dirty="0"/>
              <a:t>: </a:t>
            </a:r>
            <a:r>
              <a:rPr lang="hi-IN" sz="4000" dirty="0"/>
              <a:t/>
            </a:r>
            <a:br>
              <a:rPr lang="hi-IN" sz="4000" dirty="0"/>
            </a:br>
            <a:r>
              <a:rPr lang="hi-IN" sz="4000" dirty="0"/>
              <a:t>रसोईघर - रसोई के लिए घर।</a:t>
            </a:r>
            <a:r>
              <a:rPr lang="hi-IN" sz="4000" dirty="0"/>
              <a:t/>
            </a:r>
            <a:br>
              <a:rPr lang="hi-IN" sz="4000" dirty="0"/>
            </a:br>
            <a:r>
              <a:rPr lang="hi-IN" sz="4000" dirty="0"/>
              <a:t>नीलगाय - नीले रंग की गाय।</a:t>
            </a:r>
            <a:endParaRPr lang="hi-IN" sz="4000"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2</a:t>
            </a:fld>
            <a:endParaRPr lang="en-US"/>
          </a:p>
        </p:txBody>
      </p:sp>
    </p:spTree>
    <p:extLst>
      <p:ext uri="{BB962C8B-B14F-4D97-AF65-F5344CB8AC3E}">
        <p14:creationId xmlns:p14="http://schemas.microsoft.com/office/powerpoint/2010/main" val="4270552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4430" y="2485574"/>
            <a:ext cx="15633510" cy="6658425"/>
          </a:xfrm>
        </p:spPr>
        <p:txBody>
          <a:bodyPr/>
          <a:lstStyle/>
          <a:p>
            <a:pPr algn="l"/>
            <a:r>
              <a:rPr lang="hi-IN" b="1" u="sng" dirty="0"/>
              <a:t>समास के भेद</a:t>
            </a:r>
            <a:r>
              <a:rPr lang="hi-IN" b="1" dirty="0"/>
              <a:t/>
            </a:r>
            <a:br>
              <a:rPr lang="hi-IN" b="1" dirty="0"/>
            </a:br>
            <a:r>
              <a:rPr lang="en-US" dirty="0" err="1"/>
              <a:t>Samas</a:t>
            </a:r>
            <a:r>
              <a:rPr lang="en-US" dirty="0"/>
              <a:t> Ke </a:t>
            </a:r>
            <a:r>
              <a:rPr lang="en-US" dirty="0" err="1"/>
              <a:t>Bhed</a:t>
            </a:r>
            <a:r>
              <a:rPr lang="en-US" dirty="0"/>
              <a:t> : </a:t>
            </a:r>
            <a:r>
              <a:rPr lang="hi-IN" dirty="0"/>
              <a:t>हिंदी में समास के छ: भेद हैं : </a:t>
            </a:r>
            <a:br>
              <a:rPr lang="hi-IN" dirty="0"/>
            </a:br>
            <a:r>
              <a:rPr lang="hi-IN" dirty="0"/>
              <a:t>(1) अव्ययीभाव समास (</a:t>
            </a:r>
            <a:r>
              <a:rPr lang="en-US" dirty="0" err="1">
                <a:hlinkClick r:id="rId2"/>
              </a:rPr>
              <a:t>Avyayibhav</a:t>
            </a:r>
            <a:r>
              <a:rPr lang="en-US" dirty="0">
                <a:hlinkClick r:id="rId2"/>
              </a:rPr>
              <a:t> </a:t>
            </a:r>
            <a:r>
              <a:rPr lang="en-US" dirty="0" err="1">
                <a:hlinkClick r:id="rId2"/>
              </a:rPr>
              <a:t>Samas</a:t>
            </a:r>
            <a:r>
              <a:rPr lang="en-US" dirty="0"/>
              <a:t>) </a:t>
            </a:r>
            <a:br>
              <a:rPr lang="en-US" dirty="0"/>
            </a:br>
            <a:r>
              <a:rPr lang="en-US" dirty="0"/>
              <a:t>(2) </a:t>
            </a:r>
            <a:r>
              <a:rPr lang="hi-IN" dirty="0"/>
              <a:t>तत्पुरुष समास (</a:t>
            </a:r>
            <a:r>
              <a:rPr lang="en-US" dirty="0" err="1">
                <a:hlinkClick r:id="rId3"/>
              </a:rPr>
              <a:t>Tatpurush</a:t>
            </a:r>
            <a:r>
              <a:rPr lang="en-US" dirty="0">
                <a:hlinkClick r:id="rId3"/>
              </a:rPr>
              <a:t> </a:t>
            </a:r>
            <a:r>
              <a:rPr lang="en-US" dirty="0" err="1">
                <a:hlinkClick r:id="rId3"/>
              </a:rPr>
              <a:t>Samas</a:t>
            </a:r>
            <a:r>
              <a:rPr lang="en-US" dirty="0"/>
              <a:t>) </a:t>
            </a:r>
            <a:br>
              <a:rPr lang="en-US" dirty="0"/>
            </a:br>
            <a:r>
              <a:rPr lang="en-US" dirty="0"/>
              <a:t>(3) </a:t>
            </a:r>
            <a:r>
              <a:rPr lang="hi-IN" dirty="0"/>
              <a:t>द्विगु समास (</a:t>
            </a:r>
            <a:r>
              <a:rPr lang="en-US" dirty="0" err="1">
                <a:hlinkClick r:id="rId4"/>
              </a:rPr>
              <a:t>Dvigu</a:t>
            </a:r>
            <a:r>
              <a:rPr lang="en-US" dirty="0">
                <a:hlinkClick r:id="rId4"/>
              </a:rPr>
              <a:t> </a:t>
            </a:r>
            <a:r>
              <a:rPr lang="en-US" dirty="0" err="1">
                <a:hlinkClick r:id="rId4"/>
              </a:rPr>
              <a:t>Samas</a:t>
            </a:r>
            <a:r>
              <a:rPr lang="en-US" dirty="0"/>
              <a:t>) </a:t>
            </a:r>
            <a:br>
              <a:rPr lang="en-US" dirty="0"/>
            </a:br>
            <a:r>
              <a:rPr lang="en-US" dirty="0"/>
              <a:t>(4) </a:t>
            </a:r>
            <a:r>
              <a:rPr lang="hi-IN" dirty="0"/>
              <a:t>द्वंद्व समास (</a:t>
            </a:r>
            <a:r>
              <a:rPr lang="en-US" dirty="0" err="1">
                <a:hlinkClick r:id="rId5"/>
              </a:rPr>
              <a:t>Dvandva</a:t>
            </a:r>
            <a:r>
              <a:rPr lang="en-US" dirty="0">
                <a:hlinkClick r:id="rId5"/>
              </a:rPr>
              <a:t> </a:t>
            </a:r>
            <a:r>
              <a:rPr lang="en-US" dirty="0" err="1">
                <a:hlinkClick r:id="rId5"/>
              </a:rPr>
              <a:t>Samas</a:t>
            </a:r>
            <a:r>
              <a:rPr lang="en-US" dirty="0"/>
              <a:t>) </a:t>
            </a:r>
            <a:br>
              <a:rPr lang="en-US" dirty="0"/>
            </a:br>
            <a:r>
              <a:rPr lang="en-US" dirty="0"/>
              <a:t>(5) </a:t>
            </a:r>
            <a:r>
              <a:rPr lang="hi-IN" dirty="0"/>
              <a:t>कर्मधारय समास (</a:t>
            </a:r>
            <a:r>
              <a:rPr lang="en-US" dirty="0" err="1">
                <a:hlinkClick r:id="rId6"/>
              </a:rPr>
              <a:t>Karmadharaya</a:t>
            </a:r>
            <a:r>
              <a:rPr lang="en-US" dirty="0">
                <a:hlinkClick r:id="rId6"/>
              </a:rPr>
              <a:t> </a:t>
            </a:r>
            <a:r>
              <a:rPr lang="en-US" dirty="0" err="1">
                <a:hlinkClick r:id="rId6"/>
              </a:rPr>
              <a:t>Samas</a:t>
            </a:r>
            <a:r>
              <a:rPr lang="en-US" dirty="0"/>
              <a:t>) </a:t>
            </a:r>
            <a:br>
              <a:rPr lang="en-US" dirty="0"/>
            </a:br>
            <a:r>
              <a:rPr lang="en-US" dirty="0"/>
              <a:t>(6) </a:t>
            </a:r>
            <a:r>
              <a:rPr lang="hi-IN" dirty="0"/>
              <a:t>बहुव्रीहि समास (</a:t>
            </a:r>
            <a:r>
              <a:rPr lang="en-US" dirty="0" err="1">
                <a:hlinkClick r:id="rId7"/>
              </a:rPr>
              <a:t>Bahuvrihi</a:t>
            </a:r>
            <a:r>
              <a:rPr lang="en-US" dirty="0">
                <a:hlinkClick r:id="rId7"/>
              </a:rPr>
              <a:t> </a:t>
            </a:r>
            <a:r>
              <a:rPr lang="en-US" dirty="0" err="1">
                <a:hlinkClick r:id="rId7"/>
              </a:rPr>
              <a:t>Samas</a:t>
            </a:r>
            <a:r>
              <a:rPr lang="en-US" dirty="0"/>
              <a:t>) </a:t>
            </a:r>
            <a:br>
              <a:rPr lang="en-US" dirty="0"/>
            </a:br>
            <a:endParaRPr lang="en-US"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3</a:t>
            </a:fld>
            <a:endParaRPr lang="en-US"/>
          </a:p>
        </p:txBody>
      </p:sp>
    </p:spTree>
    <p:extLst>
      <p:ext uri="{BB962C8B-B14F-4D97-AF65-F5344CB8AC3E}">
        <p14:creationId xmlns:p14="http://schemas.microsoft.com/office/powerpoint/2010/main" val="4262048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4430" y="2485574"/>
            <a:ext cx="15633510" cy="7518851"/>
          </a:xfrm>
        </p:spPr>
        <p:txBody>
          <a:bodyPr>
            <a:noAutofit/>
          </a:bodyPr>
          <a:lstStyle/>
          <a:p>
            <a:pPr algn="l"/>
            <a:r>
              <a:rPr lang="hi-IN" sz="3600" b="1" u="sng" dirty="0"/>
              <a:t>अव्ययीभाव समास</a:t>
            </a:r>
            <a:r>
              <a:rPr lang="hi-IN" sz="3600" b="1" dirty="0"/>
              <a:t/>
            </a:r>
            <a:br>
              <a:rPr lang="hi-IN" sz="3600" b="1" dirty="0"/>
            </a:br>
            <a:r>
              <a:rPr lang="hi-IN" sz="3600" dirty="0"/>
              <a:t>इस समास में पहला पद (पूर्व पद) प्रधान होता है और पूरा पद अव्यय होता है </a:t>
            </a:r>
            <a:br>
              <a:rPr lang="hi-IN" sz="3600" dirty="0"/>
            </a:br>
            <a:r>
              <a:rPr lang="hi-IN" sz="3600" dirty="0"/>
              <a:t>इसमें पहला पद उपसर्ग होता है जैसे अ, आ, अनु, प्रति, हर, भर, नि, निर, यथा, यावत आदि उपसर्ग शब्द का बोध होता है </a:t>
            </a:r>
            <a:br>
              <a:rPr lang="hi-IN" sz="3600" dirty="0"/>
            </a:br>
            <a:r>
              <a:rPr lang="hi-IN" sz="3600" dirty="0"/>
              <a:t/>
            </a:r>
            <a:br>
              <a:rPr lang="hi-IN" sz="3600" dirty="0"/>
            </a:br>
            <a:r>
              <a:rPr lang="hi-IN" sz="3600" b="1" dirty="0"/>
              <a:t>नोट :</a:t>
            </a:r>
            <a:r>
              <a:rPr lang="hi-IN" sz="3600" dirty="0"/>
              <a:t> अव्ययीभाव समास में उपसर्ग होता है </a:t>
            </a:r>
            <a:br>
              <a:rPr lang="hi-IN" sz="3600" dirty="0"/>
            </a:br>
            <a:r>
              <a:rPr lang="hi-IN" sz="3600" b="1" dirty="0" smtClean="0"/>
              <a:t>उदाहरण</a:t>
            </a:r>
            <a:r>
              <a:rPr lang="hi-IN" sz="3600" dirty="0"/>
              <a:t>: </a:t>
            </a:r>
            <a:r>
              <a:rPr lang="hi-IN" sz="3600" dirty="0"/>
              <a:t/>
            </a:r>
            <a:br>
              <a:rPr lang="hi-IN" sz="3600" dirty="0"/>
            </a:br>
            <a:r>
              <a:rPr lang="en-US" sz="3600" dirty="0" err="1">
                <a:hlinkClick r:id="rId2"/>
              </a:rPr>
              <a:t>Aajanm</a:t>
            </a:r>
            <a:r>
              <a:rPr lang="en-US" sz="3600" dirty="0"/>
              <a:t> (</a:t>
            </a:r>
            <a:r>
              <a:rPr lang="hi-IN" sz="3600" dirty="0"/>
              <a:t>आजन्म) - जन्म पर्यन्त</a:t>
            </a:r>
            <a:r>
              <a:rPr lang="hi-IN" sz="3600" dirty="0"/>
              <a:t/>
            </a:r>
            <a:br>
              <a:rPr lang="hi-IN" sz="3600" dirty="0"/>
            </a:br>
            <a:r>
              <a:rPr lang="en-US" sz="3600" dirty="0" err="1">
                <a:hlinkClick r:id="rId3"/>
              </a:rPr>
              <a:t>Yathavadhi</a:t>
            </a:r>
            <a:r>
              <a:rPr lang="en-US" sz="3600" dirty="0"/>
              <a:t> (</a:t>
            </a:r>
            <a:r>
              <a:rPr lang="hi-IN" sz="3600" dirty="0"/>
              <a:t>यथावधि) - अवधि के अनुसार</a:t>
            </a:r>
            <a:r>
              <a:rPr lang="hi-IN" sz="3600" dirty="0"/>
              <a:t/>
            </a:r>
            <a:br>
              <a:rPr lang="hi-IN" sz="3600" dirty="0"/>
            </a:br>
            <a:r>
              <a:rPr lang="en-US" sz="3600" dirty="0" err="1">
                <a:hlinkClick r:id="rId4"/>
              </a:rPr>
              <a:t>Yathakram</a:t>
            </a:r>
            <a:r>
              <a:rPr lang="en-US" sz="3600" dirty="0"/>
              <a:t> (</a:t>
            </a:r>
            <a:r>
              <a:rPr lang="hi-IN" sz="3600" dirty="0"/>
              <a:t>यथाक्रम) - क्रम के अनुसार</a:t>
            </a:r>
            <a:r>
              <a:rPr lang="hi-IN" sz="3600" dirty="0"/>
              <a:t/>
            </a:r>
            <a:br>
              <a:rPr lang="hi-IN" sz="3600" dirty="0"/>
            </a:br>
            <a:r>
              <a:rPr lang="en-US" sz="3600" dirty="0" err="1">
                <a:hlinkClick r:id="rId5"/>
              </a:rPr>
              <a:t>Bekasur</a:t>
            </a:r>
            <a:r>
              <a:rPr lang="en-US" sz="3600" dirty="0"/>
              <a:t> (</a:t>
            </a:r>
            <a:r>
              <a:rPr lang="hi-IN" sz="3600" dirty="0"/>
              <a:t>बेकसूर) - </a:t>
            </a:r>
            <a:r>
              <a:rPr lang="hi-IN" sz="3600" dirty="0"/>
              <a:t/>
            </a:r>
            <a:br>
              <a:rPr lang="hi-IN" sz="3600" dirty="0"/>
            </a:br>
            <a:r>
              <a:rPr lang="en-US" sz="3600" dirty="0" err="1">
                <a:hlinkClick r:id="rId6"/>
              </a:rPr>
              <a:t>Nidar</a:t>
            </a:r>
            <a:r>
              <a:rPr lang="en-US" sz="3600" dirty="0"/>
              <a:t> (</a:t>
            </a:r>
            <a:r>
              <a:rPr lang="hi-IN" sz="3600" dirty="0"/>
              <a:t>निडर) - </a:t>
            </a:r>
            <a:endParaRPr lang="en-US" sz="3600"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4</a:t>
            </a:fld>
            <a:endParaRPr lang="en-US"/>
          </a:p>
        </p:txBody>
      </p:sp>
    </p:spTree>
    <p:extLst>
      <p:ext uri="{BB962C8B-B14F-4D97-AF65-F5344CB8AC3E}">
        <p14:creationId xmlns:p14="http://schemas.microsoft.com/office/powerpoint/2010/main" val="4173446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077" y="2114242"/>
            <a:ext cx="15633510" cy="7707620"/>
          </a:xfrm>
        </p:spPr>
        <p:txBody>
          <a:bodyPr>
            <a:noAutofit/>
          </a:bodyPr>
          <a:lstStyle/>
          <a:p>
            <a:pPr algn="l"/>
            <a:r>
              <a:rPr lang="hi-IN" sz="3600" b="1" u="sng" dirty="0"/>
              <a:t>तत्पुरुष समास</a:t>
            </a:r>
            <a:r>
              <a:rPr lang="hi-IN" sz="3600" b="1" dirty="0"/>
              <a:t/>
            </a:r>
            <a:br>
              <a:rPr lang="hi-IN" sz="3600" b="1" dirty="0"/>
            </a:br>
            <a:r>
              <a:rPr lang="hi-IN" sz="3600" dirty="0"/>
              <a:t>इस समास में दूसरा पद (उत्तर पद / अंतिम पद) प्रधान होता है इसमें कर्ता और संबोधन कारक को छोड़कर शेष छ: कारक चिन्हों का प्रयोग होता है</a:t>
            </a:r>
            <a:br>
              <a:rPr lang="hi-IN" sz="3600" dirty="0"/>
            </a:br>
            <a:r>
              <a:rPr lang="hi-IN" sz="3600" dirty="0"/>
              <a:t>जैसे - कर्म कारक, करण कारक, सम्प्रदान कारक, अपादान कारक, सम्बन्ध कारक, अधिकरण कारक </a:t>
            </a:r>
            <a:br>
              <a:rPr lang="hi-IN" sz="3600" dirty="0"/>
            </a:br>
            <a:r>
              <a:rPr lang="hi-IN" sz="3600" dirty="0"/>
              <a:t/>
            </a:r>
            <a:br>
              <a:rPr lang="hi-IN" sz="3600" dirty="0"/>
            </a:br>
            <a:r>
              <a:rPr lang="hi-IN" sz="3600" b="1" dirty="0"/>
              <a:t>नोट :</a:t>
            </a:r>
            <a:r>
              <a:rPr lang="hi-IN" sz="3600" dirty="0"/>
              <a:t> तत्पुरुष समास में कारक चिन्हों का प्रयोग होता है </a:t>
            </a:r>
            <a:br>
              <a:rPr lang="hi-IN" sz="3600" dirty="0"/>
            </a:br>
            <a:r>
              <a:rPr lang="hi-IN" sz="3600" b="1" dirty="0"/>
              <a:t>उदाहरण</a:t>
            </a:r>
            <a:r>
              <a:rPr lang="hi-IN" sz="3600" dirty="0"/>
              <a:t> : </a:t>
            </a:r>
            <a:r>
              <a:rPr lang="hi-IN" sz="3600" dirty="0"/>
              <a:t/>
            </a:r>
            <a:br>
              <a:rPr lang="hi-IN" sz="3600" dirty="0"/>
            </a:br>
            <a:r>
              <a:rPr lang="en-US" sz="3600" dirty="0" err="1">
                <a:hlinkClick r:id="rId2"/>
              </a:rPr>
              <a:t>Vidyalaya</a:t>
            </a:r>
            <a:r>
              <a:rPr lang="en-US" sz="3600" dirty="0"/>
              <a:t> (</a:t>
            </a:r>
            <a:r>
              <a:rPr lang="hi-IN" sz="3600" dirty="0"/>
              <a:t>विद्यालय) - विद्या के लिए आलय</a:t>
            </a:r>
            <a:r>
              <a:rPr lang="hi-IN" sz="3600" dirty="0"/>
              <a:t/>
            </a:r>
            <a:br>
              <a:rPr lang="hi-IN" sz="3600" dirty="0"/>
            </a:br>
            <a:r>
              <a:rPr lang="en-US" sz="3600" dirty="0" err="1">
                <a:hlinkClick r:id="rId3"/>
              </a:rPr>
              <a:t>Rajputra</a:t>
            </a:r>
            <a:r>
              <a:rPr lang="en-US" sz="3600" dirty="0"/>
              <a:t> (</a:t>
            </a:r>
            <a:r>
              <a:rPr lang="hi-IN" sz="3600" dirty="0"/>
              <a:t>राजपुत्र) - राजा का पुत्र</a:t>
            </a:r>
            <a:r>
              <a:rPr lang="hi-IN" sz="3600" dirty="0"/>
              <a:t/>
            </a:r>
            <a:br>
              <a:rPr lang="hi-IN" sz="3600" dirty="0"/>
            </a:br>
            <a:r>
              <a:rPr lang="en-US" sz="3600" dirty="0" err="1">
                <a:hlinkClick r:id="rId4"/>
              </a:rPr>
              <a:t>Munhtod</a:t>
            </a:r>
            <a:r>
              <a:rPr lang="en-US" sz="3600" dirty="0"/>
              <a:t> (</a:t>
            </a:r>
            <a:r>
              <a:rPr lang="hi-IN" sz="3600" dirty="0"/>
              <a:t>मुंहतोड़) - मुंह को तोड़ने वाला</a:t>
            </a:r>
            <a:r>
              <a:rPr lang="hi-IN" sz="3600" dirty="0"/>
              <a:t/>
            </a:r>
            <a:br>
              <a:rPr lang="hi-IN" sz="3600" dirty="0"/>
            </a:br>
            <a:r>
              <a:rPr lang="en-US" sz="3600" dirty="0" err="1">
                <a:hlinkClick r:id="rId5"/>
              </a:rPr>
              <a:t>Chidimar</a:t>
            </a:r>
            <a:r>
              <a:rPr lang="en-US" sz="3600" dirty="0"/>
              <a:t> (</a:t>
            </a:r>
            <a:r>
              <a:rPr lang="hi-IN" sz="3600" dirty="0"/>
              <a:t>चिड़ीमार) - चिड़िया को मारने वाला</a:t>
            </a:r>
            <a:r>
              <a:rPr lang="hi-IN" sz="3600" dirty="0"/>
              <a:t/>
            </a:r>
            <a:br>
              <a:rPr lang="hi-IN" sz="3600" dirty="0"/>
            </a:br>
            <a:r>
              <a:rPr lang="en-US" sz="3600" dirty="0" err="1">
                <a:hlinkClick r:id="rId6"/>
              </a:rPr>
              <a:t>Janmandh</a:t>
            </a:r>
            <a:r>
              <a:rPr lang="en-US" sz="3600" dirty="0"/>
              <a:t> (</a:t>
            </a:r>
            <a:r>
              <a:rPr lang="hi-IN" sz="3600" dirty="0"/>
              <a:t>जन्मांध) - जन्म से अँधा</a:t>
            </a:r>
            <a:endParaRPr lang="en-US" sz="3600"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5</a:t>
            </a:fld>
            <a:endParaRPr lang="en-US"/>
          </a:p>
        </p:txBody>
      </p:sp>
    </p:spTree>
    <p:extLst>
      <p:ext uri="{BB962C8B-B14F-4D97-AF65-F5344CB8AC3E}">
        <p14:creationId xmlns:p14="http://schemas.microsoft.com/office/powerpoint/2010/main" val="780707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7134" y="2280857"/>
            <a:ext cx="15633510" cy="6658425"/>
          </a:xfrm>
        </p:spPr>
        <p:txBody>
          <a:bodyPr>
            <a:normAutofit/>
          </a:bodyPr>
          <a:lstStyle/>
          <a:p>
            <a:pPr algn="l"/>
            <a:r>
              <a:rPr lang="hi-IN" sz="3600" b="1" u="sng" dirty="0"/>
              <a:t>द्विगु समास</a:t>
            </a:r>
            <a:r>
              <a:rPr lang="hi-IN" sz="3600" b="1" dirty="0"/>
              <a:t/>
            </a:r>
            <a:br>
              <a:rPr lang="hi-IN" sz="3600" b="1" dirty="0"/>
            </a:br>
            <a:r>
              <a:rPr lang="hi-IN" sz="3600" dirty="0"/>
              <a:t>द्विगु समास में पहला पद संख्यावाचक होता है विग्रह करने पर समूह का बोध होता है </a:t>
            </a:r>
            <a:br>
              <a:rPr lang="hi-IN" sz="3600" dirty="0"/>
            </a:br>
            <a:r>
              <a:rPr lang="hi-IN" sz="3600" dirty="0"/>
              <a:t/>
            </a:r>
            <a:br>
              <a:rPr lang="hi-IN" sz="3600" dirty="0"/>
            </a:br>
            <a:r>
              <a:rPr lang="hi-IN" sz="3600" b="1" dirty="0"/>
              <a:t>नोट :</a:t>
            </a:r>
            <a:r>
              <a:rPr lang="hi-IN" sz="3600" dirty="0"/>
              <a:t> द्विगु समास में संख्या का बोध होता है </a:t>
            </a:r>
            <a:br>
              <a:rPr lang="hi-IN" sz="3600" dirty="0"/>
            </a:br>
            <a:r>
              <a:rPr lang="hi-IN" sz="3600" b="1" dirty="0" smtClean="0"/>
              <a:t>उदाहरण</a:t>
            </a:r>
            <a:r>
              <a:rPr lang="hi-IN" sz="3600" dirty="0" smtClean="0"/>
              <a:t> </a:t>
            </a:r>
            <a:r>
              <a:rPr lang="hi-IN" sz="3600" dirty="0"/>
              <a:t>: </a:t>
            </a:r>
            <a:r>
              <a:rPr lang="hi-IN" sz="3600" dirty="0"/>
              <a:t/>
            </a:r>
            <a:br>
              <a:rPr lang="hi-IN" sz="3600" dirty="0"/>
            </a:br>
            <a:r>
              <a:rPr lang="en-US" sz="3600" dirty="0" err="1">
                <a:hlinkClick r:id="rId2"/>
              </a:rPr>
              <a:t>Trilok</a:t>
            </a:r>
            <a:r>
              <a:rPr lang="en-US" sz="3600" dirty="0"/>
              <a:t> (</a:t>
            </a:r>
            <a:r>
              <a:rPr lang="hi-IN" sz="3600" dirty="0"/>
              <a:t>त्रिलोक) - तीनो लोकों का समाहार</a:t>
            </a:r>
            <a:r>
              <a:rPr lang="hi-IN" sz="3600" dirty="0"/>
              <a:t/>
            </a:r>
            <a:br>
              <a:rPr lang="hi-IN" sz="3600" dirty="0"/>
            </a:br>
            <a:r>
              <a:rPr lang="en-US" sz="3600" dirty="0" err="1">
                <a:hlinkClick r:id="rId3"/>
              </a:rPr>
              <a:t>Navratra</a:t>
            </a:r>
            <a:r>
              <a:rPr lang="en-US" sz="3600" dirty="0"/>
              <a:t> (</a:t>
            </a:r>
            <a:r>
              <a:rPr lang="hi-IN" sz="3600" dirty="0"/>
              <a:t>नवरात्र) - नौ रात्रियों का समूह</a:t>
            </a:r>
            <a:r>
              <a:rPr lang="hi-IN" sz="3600" dirty="0"/>
              <a:t/>
            </a:r>
            <a:br>
              <a:rPr lang="hi-IN" sz="3600" dirty="0"/>
            </a:br>
            <a:r>
              <a:rPr lang="en-US" sz="3600" dirty="0" err="1">
                <a:hlinkClick r:id="rId4"/>
              </a:rPr>
              <a:t>Athanni</a:t>
            </a:r>
            <a:r>
              <a:rPr lang="en-US" sz="3600" dirty="0"/>
              <a:t> (</a:t>
            </a:r>
            <a:r>
              <a:rPr lang="hi-IN" sz="3600" dirty="0"/>
              <a:t>अठन्नी) - आठ आनो का समूह</a:t>
            </a:r>
            <a:r>
              <a:rPr lang="hi-IN" sz="3600" dirty="0"/>
              <a:t/>
            </a:r>
            <a:br>
              <a:rPr lang="hi-IN" sz="3600" dirty="0"/>
            </a:br>
            <a:r>
              <a:rPr lang="en-US" sz="3600" dirty="0" err="1">
                <a:hlinkClick r:id="rId5"/>
              </a:rPr>
              <a:t>Dusuti</a:t>
            </a:r>
            <a:r>
              <a:rPr lang="en-US" sz="3600" dirty="0"/>
              <a:t> (</a:t>
            </a:r>
            <a:r>
              <a:rPr lang="hi-IN" sz="3600" dirty="0"/>
              <a:t>दुसूती) - दो सुतों का समूह</a:t>
            </a:r>
            <a:r>
              <a:rPr lang="hi-IN" sz="3600" dirty="0"/>
              <a:t/>
            </a:r>
            <a:br>
              <a:rPr lang="hi-IN" sz="3600" dirty="0"/>
            </a:br>
            <a:r>
              <a:rPr lang="en-US" sz="3600" dirty="0" err="1">
                <a:hlinkClick r:id="rId6"/>
              </a:rPr>
              <a:t>Panchtatv</a:t>
            </a:r>
            <a:r>
              <a:rPr lang="en-US" sz="3600" dirty="0"/>
              <a:t> (</a:t>
            </a:r>
            <a:r>
              <a:rPr lang="hi-IN" sz="3600" dirty="0"/>
              <a:t>पंचतत्व) - पांच तत्वों का समूह</a:t>
            </a:r>
            <a:endParaRPr lang="en-US" sz="3600"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6</a:t>
            </a:fld>
            <a:endParaRPr lang="en-US"/>
          </a:p>
        </p:txBody>
      </p:sp>
    </p:spTree>
    <p:extLst>
      <p:ext uri="{BB962C8B-B14F-4D97-AF65-F5344CB8AC3E}">
        <p14:creationId xmlns:p14="http://schemas.microsoft.com/office/powerpoint/2010/main" val="2083238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4430" y="2485574"/>
            <a:ext cx="15633510" cy="6658425"/>
          </a:xfrm>
        </p:spPr>
        <p:txBody>
          <a:bodyPr>
            <a:normAutofit/>
          </a:bodyPr>
          <a:lstStyle/>
          <a:p>
            <a:pPr algn="l"/>
            <a:r>
              <a:rPr lang="hi-IN" sz="3600" b="1" u="sng" dirty="0"/>
              <a:t>द्वंद्व समास</a:t>
            </a:r>
            <a:r>
              <a:rPr lang="hi-IN" sz="3600" b="1" dirty="0"/>
              <a:t/>
            </a:r>
            <a:br>
              <a:rPr lang="hi-IN" sz="3600" b="1" dirty="0"/>
            </a:br>
            <a:r>
              <a:rPr lang="hi-IN" sz="3600" dirty="0"/>
              <a:t>इसमें दोनों पद प्रधान होते हैं। विग्रह करने पर बीच में 'और' / 'या' का बोध होता है </a:t>
            </a:r>
            <a:br>
              <a:rPr lang="hi-IN" sz="3600" dirty="0"/>
            </a:br>
            <a:r>
              <a:rPr lang="hi-IN" sz="3600" dirty="0"/>
              <a:t/>
            </a:r>
            <a:br>
              <a:rPr lang="hi-IN" sz="3600" dirty="0"/>
            </a:br>
            <a:r>
              <a:rPr lang="hi-IN" sz="3600" b="1" dirty="0"/>
              <a:t>नोट :</a:t>
            </a:r>
            <a:r>
              <a:rPr lang="hi-IN" sz="3600" dirty="0"/>
              <a:t> द्वंद्व समास में योजक चिन्ह (-) और 'या' का बोध होता है </a:t>
            </a:r>
            <a:br>
              <a:rPr lang="hi-IN" sz="3600" dirty="0"/>
            </a:br>
            <a:r>
              <a:rPr lang="hi-IN" sz="3600" b="1" dirty="0" smtClean="0"/>
              <a:t>उदाहरण</a:t>
            </a:r>
            <a:r>
              <a:rPr lang="hi-IN" sz="3600" dirty="0" smtClean="0"/>
              <a:t> </a:t>
            </a:r>
            <a:r>
              <a:rPr lang="hi-IN" sz="3600" dirty="0"/>
              <a:t>: </a:t>
            </a:r>
            <a:r>
              <a:rPr lang="hi-IN" sz="3600" dirty="0"/>
              <a:t/>
            </a:r>
            <a:br>
              <a:rPr lang="hi-IN" sz="3600" dirty="0"/>
            </a:br>
            <a:r>
              <a:rPr lang="en-US" sz="3600" dirty="0" err="1">
                <a:hlinkClick r:id="rId2"/>
              </a:rPr>
              <a:t>Paap</a:t>
            </a:r>
            <a:r>
              <a:rPr lang="en-US" sz="3600" dirty="0">
                <a:hlinkClick r:id="rId2"/>
              </a:rPr>
              <a:t> </a:t>
            </a:r>
            <a:r>
              <a:rPr lang="en-US" sz="3600" dirty="0" err="1">
                <a:hlinkClick r:id="rId2"/>
              </a:rPr>
              <a:t>Punya</a:t>
            </a:r>
            <a:r>
              <a:rPr lang="en-US" sz="3600" dirty="0"/>
              <a:t> (</a:t>
            </a:r>
            <a:r>
              <a:rPr lang="hi-IN" sz="3600" dirty="0"/>
              <a:t>पाप-पुण्य) - पाप और पुण्य</a:t>
            </a:r>
            <a:r>
              <a:rPr lang="hi-IN" sz="3600" dirty="0"/>
              <a:t/>
            </a:r>
            <a:br>
              <a:rPr lang="hi-IN" sz="3600" dirty="0"/>
            </a:br>
            <a:r>
              <a:rPr lang="en-US" sz="3600" dirty="0" err="1">
                <a:hlinkClick r:id="rId3"/>
              </a:rPr>
              <a:t>Sita</a:t>
            </a:r>
            <a:r>
              <a:rPr lang="en-US" sz="3600" dirty="0">
                <a:hlinkClick r:id="rId3"/>
              </a:rPr>
              <a:t> Ram</a:t>
            </a:r>
            <a:r>
              <a:rPr lang="en-US" sz="3600" dirty="0"/>
              <a:t> (</a:t>
            </a:r>
            <a:r>
              <a:rPr lang="hi-IN" sz="3600" dirty="0"/>
              <a:t>सीता-राम) - सीता और राम</a:t>
            </a:r>
            <a:r>
              <a:rPr lang="hi-IN" sz="3600" dirty="0"/>
              <a:t/>
            </a:r>
            <a:br>
              <a:rPr lang="hi-IN" sz="3600" dirty="0"/>
            </a:br>
            <a:r>
              <a:rPr lang="en-US" sz="3600" dirty="0" err="1">
                <a:hlinkClick r:id="rId4"/>
              </a:rPr>
              <a:t>Unch</a:t>
            </a:r>
            <a:r>
              <a:rPr lang="en-US" sz="3600" dirty="0">
                <a:hlinkClick r:id="rId4"/>
              </a:rPr>
              <a:t> </a:t>
            </a:r>
            <a:r>
              <a:rPr lang="en-US" sz="3600" dirty="0" err="1">
                <a:hlinkClick r:id="rId4"/>
              </a:rPr>
              <a:t>Neech</a:t>
            </a:r>
            <a:r>
              <a:rPr lang="en-US" sz="3600" dirty="0"/>
              <a:t> (</a:t>
            </a:r>
            <a:r>
              <a:rPr lang="hi-IN" sz="3600" dirty="0"/>
              <a:t>ऊँच-नीच) - ऊँच और नीच</a:t>
            </a:r>
            <a:r>
              <a:rPr lang="hi-IN" sz="3600" dirty="0"/>
              <a:t/>
            </a:r>
            <a:br>
              <a:rPr lang="hi-IN" sz="3600" dirty="0"/>
            </a:br>
            <a:r>
              <a:rPr lang="en-US" sz="3600" dirty="0" err="1">
                <a:hlinkClick r:id="rId5"/>
              </a:rPr>
              <a:t>Khara</a:t>
            </a:r>
            <a:r>
              <a:rPr lang="en-US" sz="3600" dirty="0">
                <a:hlinkClick r:id="rId5"/>
              </a:rPr>
              <a:t> </a:t>
            </a:r>
            <a:r>
              <a:rPr lang="en-US" sz="3600" dirty="0" err="1">
                <a:hlinkClick r:id="rId5"/>
              </a:rPr>
              <a:t>Khota</a:t>
            </a:r>
            <a:r>
              <a:rPr lang="en-US" sz="3600" dirty="0"/>
              <a:t> (</a:t>
            </a:r>
            <a:r>
              <a:rPr lang="hi-IN" sz="3600" dirty="0"/>
              <a:t>खरा-खोटा) - खरा या खोटा</a:t>
            </a:r>
            <a:r>
              <a:rPr lang="hi-IN" sz="3600" dirty="0"/>
              <a:t/>
            </a:r>
            <a:br>
              <a:rPr lang="hi-IN" sz="3600" dirty="0"/>
            </a:br>
            <a:r>
              <a:rPr lang="en-US" sz="3600" dirty="0">
                <a:hlinkClick r:id="rId6"/>
              </a:rPr>
              <a:t>Ann </a:t>
            </a:r>
            <a:r>
              <a:rPr lang="en-US" sz="3600" dirty="0" err="1">
                <a:hlinkClick r:id="rId6"/>
              </a:rPr>
              <a:t>Jal</a:t>
            </a:r>
            <a:r>
              <a:rPr lang="en-US" sz="3600" dirty="0"/>
              <a:t> (</a:t>
            </a:r>
            <a:r>
              <a:rPr lang="hi-IN" sz="3600" dirty="0"/>
              <a:t>अन्न-जल) - अन्न और जल</a:t>
            </a:r>
            <a:endParaRPr lang="en-US" sz="3600"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7</a:t>
            </a:fld>
            <a:endParaRPr lang="en-US"/>
          </a:p>
        </p:txBody>
      </p:sp>
    </p:spTree>
    <p:extLst>
      <p:ext uri="{BB962C8B-B14F-4D97-AF65-F5344CB8AC3E}">
        <p14:creationId xmlns:p14="http://schemas.microsoft.com/office/powerpoint/2010/main" val="2602699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4430" y="2485574"/>
            <a:ext cx="15633510" cy="6658425"/>
          </a:xfrm>
        </p:spPr>
        <p:txBody>
          <a:bodyPr>
            <a:noAutofit/>
          </a:bodyPr>
          <a:lstStyle/>
          <a:p>
            <a:pPr algn="l"/>
            <a:r>
              <a:rPr lang="hi-IN" sz="3600" b="1" u="sng" dirty="0"/>
              <a:t>कर्मधारय समास</a:t>
            </a:r>
            <a:r>
              <a:rPr lang="hi-IN" sz="3600" b="1" dirty="0"/>
              <a:t/>
            </a:r>
            <a:br>
              <a:rPr lang="hi-IN" sz="3600" b="1" dirty="0"/>
            </a:br>
            <a:r>
              <a:rPr lang="hi-IN" sz="3600" dirty="0"/>
              <a:t>इसमें समस्त पद सामान रूप से प्रधान होता है इसके लिंग, वचन भी सामान होते हैं इस समास में पहला पद विशेषण तथा दूसरा पद विशेष्य होता है विग्रह करने पर कोई नया शब्द नहीं बनता </a:t>
            </a:r>
            <a:br>
              <a:rPr lang="hi-IN" sz="3600" dirty="0"/>
            </a:br>
            <a:r>
              <a:rPr lang="hi-IN" sz="3600" dirty="0"/>
              <a:t/>
            </a:r>
            <a:br>
              <a:rPr lang="hi-IN" sz="3600" dirty="0"/>
            </a:br>
            <a:r>
              <a:rPr lang="hi-IN" sz="3600" b="1" dirty="0"/>
              <a:t>नोट :</a:t>
            </a:r>
            <a:r>
              <a:rPr lang="hi-IN" sz="3600" dirty="0"/>
              <a:t> कर्मधारय समास में व्यक्ति, वस्तु आदि की विशेषता का बोध होता है </a:t>
            </a:r>
            <a:br>
              <a:rPr lang="hi-IN" sz="3600" dirty="0"/>
            </a:br>
            <a:r>
              <a:rPr lang="hi-IN" sz="3600" b="1" dirty="0" smtClean="0"/>
              <a:t>उदाहरण</a:t>
            </a:r>
            <a:r>
              <a:rPr lang="hi-IN" sz="3600" dirty="0" smtClean="0"/>
              <a:t> </a:t>
            </a:r>
            <a:r>
              <a:rPr lang="hi-IN" sz="3600" dirty="0"/>
              <a:t>: </a:t>
            </a:r>
            <a:r>
              <a:rPr lang="hi-IN" sz="3600" dirty="0"/>
              <a:t/>
            </a:r>
            <a:br>
              <a:rPr lang="hi-IN" sz="3600" dirty="0"/>
            </a:br>
            <a:r>
              <a:rPr lang="en-US" sz="3600" dirty="0" err="1">
                <a:hlinkClick r:id="rId2"/>
              </a:rPr>
              <a:t>Chandramukh</a:t>
            </a:r>
            <a:r>
              <a:rPr lang="en-US" sz="3600" dirty="0"/>
              <a:t> (</a:t>
            </a:r>
            <a:r>
              <a:rPr lang="hi-IN" sz="3600" dirty="0"/>
              <a:t>चन्द्रमुख) - चन्द्रमा के सामान मुख वाला - विशेषता</a:t>
            </a:r>
            <a:r>
              <a:rPr lang="hi-IN" sz="3600" dirty="0"/>
              <a:t/>
            </a:r>
            <a:br>
              <a:rPr lang="hi-IN" sz="3600" dirty="0"/>
            </a:br>
            <a:r>
              <a:rPr lang="en-US" sz="3600" dirty="0" err="1">
                <a:hlinkClick r:id="rId3"/>
              </a:rPr>
              <a:t>Dahi</a:t>
            </a:r>
            <a:r>
              <a:rPr lang="en-US" sz="3600" dirty="0">
                <a:hlinkClick r:id="rId3"/>
              </a:rPr>
              <a:t> </a:t>
            </a:r>
            <a:r>
              <a:rPr lang="en-US" sz="3600" dirty="0" err="1">
                <a:hlinkClick r:id="rId3"/>
              </a:rPr>
              <a:t>Vada</a:t>
            </a:r>
            <a:r>
              <a:rPr lang="en-US" sz="3600" dirty="0"/>
              <a:t> (</a:t>
            </a:r>
            <a:r>
              <a:rPr lang="hi-IN" sz="3600" dirty="0"/>
              <a:t>दहीवड़ा) - दही में डूबा बड़ा - विशेषता</a:t>
            </a:r>
            <a:r>
              <a:rPr lang="hi-IN" sz="3600" dirty="0"/>
              <a:t/>
            </a:r>
            <a:br>
              <a:rPr lang="hi-IN" sz="3600" dirty="0"/>
            </a:br>
            <a:r>
              <a:rPr lang="en-US" sz="3600" dirty="0" err="1">
                <a:hlinkClick r:id="rId4"/>
              </a:rPr>
              <a:t>Gurudev</a:t>
            </a:r>
            <a:r>
              <a:rPr lang="en-US" sz="3600" dirty="0"/>
              <a:t> (</a:t>
            </a:r>
            <a:r>
              <a:rPr lang="hi-IN" sz="3600" dirty="0"/>
              <a:t>गुरुदेव) - गुरु रूपी देव - विशेषता</a:t>
            </a:r>
            <a:r>
              <a:rPr lang="hi-IN" sz="3600" dirty="0"/>
              <a:t/>
            </a:r>
            <a:br>
              <a:rPr lang="hi-IN" sz="3600" dirty="0"/>
            </a:br>
            <a:r>
              <a:rPr lang="en-US" sz="3600" dirty="0">
                <a:hlinkClick r:id="rId5"/>
              </a:rPr>
              <a:t>Charan Kamal</a:t>
            </a:r>
            <a:r>
              <a:rPr lang="en-US" sz="3600" dirty="0"/>
              <a:t> (</a:t>
            </a:r>
            <a:r>
              <a:rPr lang="hi-IN" sz="3600" dirty="0"/>
              <a:t>चरण कमल) - कमल के समान चरण - विशेषता</a:t>
            </a:r>
            <a:r>
              <a:rPr lang="hi-IN" sz="3600" dirty="0"/>
              <a:t/>
            </a:r>
            <a:br>
              <a:rPr lang="hi-IN" sz="3600" dirty="0"/>
            </a:br>
            <a:r>
              <a:rPr lang="en-US" sz="3600" dirty="0">
                <a:hlinkClick r:id="rId6"/>
              </a:rPr>
              <a:t>Neel </a:t>
            </a:r>
            <a:r>
              <a:rPr lang="en-US" sz="3600" dirty="0" err="1">
                <a:hlinkClick r:id="rId6"/>
              </a:rPr>
              <a:t>Gagan</a:t>
            </a:r>
            <a:r>
              <a:rPr lang="en-US" sz="3600" dirty="0"/>
              <a:t> (</a:t>
            </a:r>
            <a:r>
              <a:rPr lang="hi-IN" sz="3600" dirty="0"/>
              <a:t>नील गगन) - नीला है जो असमान - विशेषता</a:t>
            </a:r>
            <a:endParaRPr lang="en-US" sz="3600"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8</a:t>
            </a:fld>
            <a:endParaRPr lang="en-US"/>
          </a:p>
        </p:txBody>
      </p:sp>
    </p:spTree>
    <p:extLst>
      <p:ext uri="{BB962C8B-B14F-4D97-AF65-F5344CB8AC3E}">
        <p14:creationId xmlns:p14="http://schemas.microsoft.com/office/powerpoint/2010/main" val="1338298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4430" y="2485574"/>
            <a:ext cx="15633510" cy="6658425"/>
          </a:xfrm>
        </p:spPr>
        <p:txBody>
          <a:bodyPr>
            <a:noAutofit/>
          </a:bodyPr>
          <a:lstStyle/>
          <a:p>
            <a:pPr algn="l"/>
            <a:r>
              <a:rPr lang="hi-IN" sz="3600" b="1" u="sng" dirty="0"/>
              <a:t>बहुव्रीहि समास</a:t>
            </a:r>
            <a:r>
              <a:rPr lang="hi-IN" sz="3600" b="1" dirty="0"/>
              <a:t/>
            </a:r>
            <a:br>
              <a:rPr lang="hi-IN" sz="3600" b="1" dirty="0"/>
            </a:br>
            <a:r>
              <a:rPr lang="hi-IN" sz="3600" dirty="0"/>
              <a:t>इस समास में कोई भी पद प्रधान न होकर अन्य पद प्रधान होता है विग्रह करने पर नया शब्द निकलता है पहला पद विशेषण नहीं होता है विग्रह करने पर समूह का बोध भी नहीं होता है </a:t>
            </a:r>
            <a:br>
              <a:rPr lang="hi-IN" sz="3600" dirty="0"/>
            </a:br>
            <a:r>
              <a:rPr lang="hi-IN" sz="3600" dirty="0"/>
              <a:t/>
            </a:r>
            <a:br>
              <a:rPr lang="hi-IN" sz="3600" dirty="0"/>
            </a:br>
            <a:r>
              <a:rPr lang="hi-IN" sz="3600" b="1" dirty="0"/>
              <a:t>नोट :</a:t>
            </a:r>
            <a:r>
              <a:rPr lang="hi-IN" sz="3600" dirty="0"/>
              <a:t> बहुव्रीहि समास के अंतर्गत शब्द का विग्रह करने पर नया शब्द बनता है या नया नाम सामने आता है </a:t>
            </a:r>
            <a:br>
              <a:rPr lang="hi-IN" sz="3600" dirty="0"/>
            </a:br>
            <a:r>
              <a:rPr lang="hi-IN" sz="3600" b="1" dirty="0" smtClean="0"/>
              <a:t>उदाहरण</a:t>
            </a:r>
            <a:r>
              <a:rPr lang="hi-IN" sz="3600" dirty="0" smtClean="0"/>
              <a:t> </a:t>
            </a:r>
            <a:r>
              <a:rPr lang="hi-IN" sz="3600" dirty="0"/>
              <a:t>: </a:t>
            </a:r>
            <a:r>
              <a:rPr lang="hi-IN" sz="3600" dirty="0"/>
              <a:t/>
            </a:r>
            <a:br>
              <a:rPr lang="hi-IN" sz="3600" dirty="0"/>
            </a:br>
            <a:r>
              <a:rPr lang="en-US" sz="3600" dirty="0" err="1">
                <a:hlinkClick r:id="rId2"/>
              </a:rPr>
              <a:t>Trinetra</a:t>
            </a:r>
            <a:r>
              <a:rPr lang="en-US" sz="3600" dirty="0"/>
              <a:t> (</a:t>
            </a:r>
            <a:r>
              <a:rPr lang="hi-IN" sz="3600" dirty="0"/>
              <a:t>त्रिनेत्र) - भगवान शिव</a:t>
            </a:r>
            <a:r>
              <a:rPr lang="hi-IN" sz="3600" dirty="0"/>
              <a:t/>
            </a:r>
            <a:br>
              <a:rPr lang="hi-IN" sz="3600" dirty="0"/>
            </a:br>
            <a:r>
              <a:rPr lang="en-US" sz="3600" dirty="0" err="1">
                <a:hlinkClick r:id="rId3"/>
              </a:rPr>
              <a:t>Veenapani</a:t>
            </a:r>
            <a:r>
              <a:rPr lang="en-US" sz="3600" dirty="0"/>
              <a:t> (</a:t>
            </a:r>
            <a:r>
              <a:rPr lang="hi-IN" sz="3600" dirty="0"/>
              <a:t>वीणापाणी) - सरस्वती</a:t>
            </a:r>
            <a:r>
              <a:rPr lang="hi-IN" sz="3600" dirty="0"/>
              <a:t/>
            </a:r>
            <a:br>
              <a:rPr lang="hi-IN" sz="3600" dirty="0"/>
            </a:br>
            <a:r>
              <a:rPr lang="en-US" sz="3600" dirty="0" err="1">
                <a:hlinkClick r:id="rId4"/>
              </a:rPr>
              <a:t>Shwetambar</a:t>
            </a:r>
            <a:r>
              <a:rPr lang="en-US" sz="3600" dirty="0"/>
              <a:t> (</a:t>
            </a:r>
            <a:r>
              <a:rPr lang="hi-IN" sz="3600" dirty="0"/>
              <a:t>श्वेताम्बर) - सरस्वती</a:t>
            </a:r>
            <a:r>
              <a:rPr lang="hi-IN" sz="3600" dirty="0"/>
              <a:t/>
            </a:r>
            <a:br>
              <a:rPr lang="hi-IN" sz="3600" dirty="0"/>
            </a:br>
            <a:r>
              <a:rPr lang="en-US" sz="3600" dirty="0" err="1">
                <a:hlinkClick r:id="rId5"/>
              </a:rPr>
              <a:t>Gajanan</a:t>
            </a:r>
            <a:r>
              <a:rPr lang="en-US" sz="3600" dirty="0"/>
              <a:t> (</a:t>
            </a:r>
            <a:r>
              <a:rPr lang="hi-IN" sz="3600" dirty="0"/>
              <a:t>गजानन) - भगवान गणेश</a:t>
            </a:r>
            <a:r>
              <a:rPr lang="hi-IN" sz="3600" dirty="0"/>
              <a:t/>
            </a:r>
            <a:br>
              <a:rPr lang="hi-IN" sz="3600" dirty="0"/>
            </a:br>
            <a:r>
              <a:rPr lang="en-US" sz="3600" dirty="0" err="1">
                <a:hlinkClick r:id="rId6"/>
              </a:rPr>
              <a:t>Girdhar</a:t>
            </a:r>
            <a:r>
              <a:rPr lang="en-US" sz="3600" dirty="0"/>
              <a:t> (</a:t>
            </a:r>
            <a:r>
              <a:rPr lang="hi-IN" sz="3600" dirty="0"/>
              <a:t>गिरधर) - भगवान श्रीकृष्ण</a:t>
            </a:r>
            <a:endParaRPr lang="en-US" sz="3600"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9</a:t>
            </a:fld>
            <a:endParaRPr lang="en-US"/>
          </a:p>
        </p:txBody>
      </p:sp>
    </p:spTree>
    <p:extLst>
      <p:ext uri="{BB962C8B-B14F-4D97-AF65-F5344CB8AC3E}">
        <p14:creationId xmlns:p14="http://schemas.microsoft.com/office/powerpoint/2010/main" val="1274503520"/>
      </p:ext>
    </p:extLst>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006E3624ECFC548A4DF86F008EAC208" ma:contentTypeVersion="10" ma:contentTypeDescription="Create a new document." ma:contentTypeScope="" ma:versionID="936ed6109dfa721009e99b774bdba12f">
  <xsd:schema xmlns:xsd="http://www.w3.org/2001/XMLSchema" xmlns:xs="http://www.w3.org/2001/XMLSchema" xmlns:p="http://schemas.microsoft.com/office/2006/metadata/properties" xmlns:ns2="e91115c6-dbcc-4792-b5e1-0b7c1f988c2a" targetNamespace="http://schemas.microsoft.com/office/2006/metadata/properties" ma:root="true" ma:fieldsID="93b7438846f339fd8e79f4b7b31c08b3" ns2:_="">
    <xsd:import namespace="e91115c6-dbcc-4792-b5e1-0b7c1f988c2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1115c6-dbcc-4792-b5e1-0b7c1f988c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808746B-2893-49A6-BE8C-F6012A5424A3}">
  <ds:schemaRefs>
    <ds:schemaRef ds:uri="http://schemas.microsoft.com/office/2006/documentManagement/types"/>
    <ds:schemaRef ds:uri="http://schemas.microsoft.com/office/2006/metadata/properties"/>
    <ds:schemaRef ds:uri="http://schemas.openxmlformats.org/package/2006/metadata/core-properties"/>
    <ds:schemaRef ds:uri="http://purl.org/dc/dcmitype/"/>
    <ds:schemaRef ds:uri="e91115c6-dbcc-4792-b5e1-0b7c1f988c2a"/>
    <ds:schemaRef ds:uri="http://purl.org/dc/terms/"/>
    <ds:schemaRef ds:uri="http://schemas.microsoft.com/office/infopath/2007/PartnerControls"/>
    <ds:schemaRef ds:uri="http://www.w3.org/XML/1998/namespace"/>
    <ds:schemaRef ds:uri="http://purl.org/dc/elements/1.1/"/>
  </ds:schemaRefs>
</ds:datastoreItem>
</file>

<file path=customXml/itemProps2.xml><?xml version="1.0" encoding="utf-8"?>
<ds:datastoreItem xmlns:ds="http://schemas.openxmlformats.org/officeDocument/2006/customXml" ds:itemID="{12A88A5D-B75F-421D-96C0-ADD8F85695A2}">
  <ds:schemaRefs>
    <ds:schemaRef ds:uri="http://schemas.microsoft.com/sharepoint/v3/contenttype/forms"/>
  </ds:schemaRefs>
</ds:datastoreItem>
</file>

<file path=customXml/itemProps3.xml><?xml version="1.0" encoding="utf-8"?>
<ds:datastoreItem xmlns:ds="http://schemas.openxmlformats.org/officeDocument/2006/customXml" ds:itemID="{19084407-75E9-4EFA-8644-B36263CAB9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1115c6-dbcc-4792-b5e1-0b7c1f988c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1372</TotalTime>
  <Words>35</Words>
  <Application>Microsoft Office PowerPoint</Application>
  <PresentationFormat>Custom</PresentationFormat>
  <Paragraphs>21</Paragraphs>
  <Slides>10</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1_Office Theme</vt:lpstr>
      <vt:lpstr>PowerPoint Presentation</vt:lpstr>
      <vt:lpstr>समास का तात्पर्य है "संक्षिप्तीकरण"   दो या दो से अधिक शब्दों से मिलकर बने हुए एक नवीन एवं सार्थक शब्द को समास (Samas) कहते हैं।   उदाहरण :  रसोईघर - रसोई के लिए घर। नीलगाय - नीले रंग की गाय।</vt:lpstr>
      <vt:lpstr>समास के भेद Samas Ke Bhed : हिंदी में समास के छ: भेद हैं :  (1) अव्ययीभाव समास (Avyayibhav Samas)  (2) तत्पुरुष समास (Tatpurush Samas)  (3) द्विगु समास (Dvigu Samas)  (4) द्वंद्व समास (Dvandva Samas)  (5) कर्मधारय समास (Karmadharaya Samas)  (6) बहुव्रीहि समास (Bahuvrihi Samas)  </vt:lpstr>
      <vt:lpstr>अव्ययीभाव समास इस समास में पहला पद (पूर्व पद) प्रधान होता है और पूरा पद अव्यय होता है  इसमें पहला पद उपसर्ग होता है जैसे अ, आ, अनु, प्रति, हर, भर, नि, निर, यथा, यावत आदि उपसर्ग शब्द का बोध होता है   नोट : अव्ययीभाव समास में उपसर्ग होता है  उदाहरण:  Aajanm (आजन्म) - जन्म पर्यन्त Yathavadhi (यथावधि) - अवधि के अनुसार Yathakram (यथाक्रम) - क्रम के अनुसार Bekasur (बेकसूर) -  Nidar (निडर) - </vt:lpstr>
      <vt:lpstr>तत्पुरुष समास इस समास में दूसरा पद (उत्तर पद / अंतिम पद) प्रधान होता है इसमें कर्ता और संबोधन कारक को छोड़कर शेष छ: कारक चिन्हों का प्रयोग होता है जैसे - कर्म कारक, करण कारक, सम्प्रदान कारक, अपादान कारक, सम्बन्ध कारक, अधिकरण कारक   नोट : तत्पुरुष समास में कारक चिन्हों का प्रयोग होता है  उदाहरण :  Vidyalaya (विद्यालय) - विद्या के लिए आलय Rajputra (राजपुत्र) - राजा का पुत्र Munhtod (मुंहतोड़) - मुंह को तोड़ने वाला Chidimar (चिड़ीमार) - चिड़िया को मारने वाला Janmandh (जन्मांध) - जन्म से अँधा</vt:lpstr>
      <vt:lpstr>द्विगु समास द्विगु समास में पहला पद संख्यावाचक होता है विग्रह करने पर समूह का बोध होता है   नोट : द्विगु समास में संख्या का बोध होता है  उदाहरण :  Trilok (त्रिलोक) - तीनो लोकों का समाहार Navratra (नवरात्र) - नौ रात्रियों का समूह Athanni (अठन्नी) - आठ आनो का समूह Dusuti (दुसूती) - दो सुतों का समूह Panchtatv (पंचतत्व) - पांच तत्वों का समूह</vt:lpstr>
      <vt:lpstr>द्वंद्व समास इसमें दोनों पद प्रधान होते हैं। विग्रह करने पर बीच में 'और' / 'या' का बोध होता है   नोट : द्वंद्व समास में योजक चिन्ह (-) और 'या' का बोध होता है  उदाहरण :  Paap Punya (पाप-पुण्य) - पाप और पुण्य Sita Ram (सीता-राम) - सीता और राम Unch Neech (ऊँच-नीच) - ऊँच और नीच Khara Khota (खरा-खोटा) - खरा या खोटा Ann Jal (अन्न-जल) - अन्न और जल</vt:lpstr>
      <vt:lpstr>कर्मधारय समास इसमें समस्त पद सामान रूप से प्रधान होता है इसके लिंग, वचन भी सामान होते हैं इस समास में पहला पद विशेषण तथा दूसरा पद विशेष्य होता है विग्रह करने पर कोई नया शब्द नहीं बनता   नोट : कर्मधारय समास में व्यक्ति, वस्तु आदि की विशेषता का बोध होता है  उदाहरण :  Chandramukh (चन्द्रमुख) - चन्द्रमा के सामान मुख वाला - विशेषता Dahi Vada (दहीवड़ा) - दही में डूबा बड़ा - विशेषता Gurudev (गुरुदेव) - गुरु रूपी देव - विशेषता Charan Kamal (चरण कमल) - कमल के समान चरण - विशेषता Neel Gagan (नील गगन) - नीला है जो असमान - विशेषता</vt:lpstr>
      <vt:lpstr>बहुव्रीहि समास इस समास में कोई भी पद प्रधान न होकर अन्य पद प्रधान होता है विग्रह करने पर नया शब्द निकलता है पहला पद विशेषण नहीं होता है विग्रह करने पर समूह का बोध भी नहीं होता है   नोट : बहुव्रीहि समास के अंतर्गत शब्द का विग्रह करने पर नया शब्द बनता है या नया नाम सामने आता है  उदाहरण :  Trinetra (त्रिनेत्र) - भगवान शिव Veenapani (वीणापाणी) - सरस्वती Shwetambar (श्वेताम्बर) - सरस्वती Gajanan (गजानन) - भगवान गणेश Girdhar (गिरधर) - भगवान श्रीकृष्ण</vt:lpstr>
      <vt:lpstr>धन्यवाद</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Swetha Chandarana</cp:lastModifiedBy>
  <cp:revision>84</cp:revision>
  <dcterms:created xsi:type="dcterms:W3CDTF">2006-08-16T00:00:00Z</dcterms:created>
  <dcterms:modified xsi:type="dcterms:W3CDTF">2020-10-30T16:34:14Z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0x0101000006E3624ECFC548A4DF86F008EAC208</vt:lpwstr>
  </property>
</Properties>
</file>